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2" r:id="rId3"/>
    <p:sldId id="27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1" r:id="rId13"/>
    <p:sldId id="273" r:id="rId14"/>
    <p:sldId id="270" r:id="rId15"/>
    <p:sldId id="275" r:id="rId16"/>
    <p:sldId id="276" r:id="rId17"/>
    <p:sldId id="278" r:id="rId18"/>
    <p:sldId id="266" r:id="rId19"/>
    <p:sldId id="267" r:id="rId20"/>
    <p:sldId id="268" r:id="rId21"/>
    <p:sldId id="259" r:id="rId22"/>
    <p:sldId id="274" r:id="rId23"/>
    <p:sldId id="257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5" d="100"/>
          <a:sy n="125" d="100"/>
        </p:scale>
        <p:origin x="-116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01F9CA3-105E-4857-9057-6DB6197DA786}" type="datetimeFigureOut">
              <a:rPr lang="en-US" smtClean="0"/>
              <a:t>20/03/2015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Stem Cell Engineering Informatics in 2015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274077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Status of LIMS2, HTGT and WGE systems</a:t>
            </a:r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David Parry-Smith</a:t>
            </a:r>
            <a:endParaRPr lang="en-US" sz="2400" dirty="0"/>
          </a:p>
          <a:p>
            <a:r>
              <a:rPr lang="en-US" sz="2400" dirty="0" smtClean="0"/>
              <a:t>17 March 2015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7842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Recent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Automatic genotyping/PCR/sequencing primer generation</a:t>
            </a:r>
          </a:p>
          <a:p>
            <a:r>
              <a:rPr lang="en-US" dirty="0" smtClean="0"/>
              <a:t>JavaScript trace viewer for Sequencing QC review</a:t>
            </a:r>
          </a:p>
          <a:p>
            <a:r>
              <a:rPr lang="en-US" dirty="0" smtClean="0"/>
              <a:t>CRISPR QC</a:t>
            </a:r>
          </a:p>
          <a:p>
            <a:r>
              <a:rPr lang="en-US" dirty="0" smtClean="0"/>
              <a:t>Bar coding check-in/check-out and tracking</a:t>
            </a:r>
          </a:p>
          <a:p>
            <a:pPr lvl="1"/>
            <a:r>
              <a:rPr lang="en-US" dirty="0" smtClean="0"/>
              <a:t>Plate versioning required as a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519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LIMS2 Public Access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7978"/>
          <a:stretch/>
        </p:blipFill>
        <p:spPr>
          <a:xfrm>
            <a:off x="0" y="2079033"/>
            <a:ext cx="9144000" cy="301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876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Drill down 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726" t="10270" r="10646"/>
          <a:stretch/>
        </p:blipFill>
        <p:spPr>
          <a:xfrm>
            <a:off x="797940" y="1786843"/>
            <a:ext cx="7372517" cy="477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40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 and fine detail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162" t="10312" r="10345"/>
          <a:stretch/>
        </p:blipFill>
        <p:spPr>
          <a:xfrm>
            <a:off x="929242" y="1775801"/>
            <a:ext cx="7268738" cy="477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006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CRISPR QC Trace Viewer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184" t="10169"/>
          <a:stretch/>
        </p:blipFill>
        <p:spPr>
          <a:xfrm>
            <a:off x="549275" y="1640750"/>
            <a:ext cx="8121288" cy="478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284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much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LIMS2 is a well-relationship system</a:t>
            </a:r>
          </a:p>
          <a:p>
            <a:r>
              <a:rPr lang="en-US" dirty="0" smtClean="0"/>
              <a:t>As of today:</a:t>
            </a:r>
          </a:p>
          <a:p>
            <a:r>
              <a:rPr lang="en-US" dirty="0" smtClean="0"/>
              <a:t>412,157 wells</a:t>
            </a:r>
          </a:p>
          <a:p>
            <a:r>
              <a:rPr lang="en-US" dirty="0" smtClean="0"/>
              <a:t>20,000 design genes</a:t>
            </a:r>
          </a:p>
          <a:p>
            <a:pPr lvl="1"/>
            <a:r>
              <a:rPr lang="en-US" dirty="0" smtClean="0"/>
              <a:t>Mouse 17,780</a:t>
            </a:r>
            <a:r>
              <a:rPr lang="en-US" baseline="30000" dirty="0" smtClean="0"/>
              <a:t>*</a:t>
            </a:r>
          </a:p>
          <a:p>
            <a:pPr lvl="1"/>
            <a:r>
              <a:rPr lang="en-US" dirty="0" smtClean="0"/>
              <a:t>Human 1,987</a:t>
            </a:r>
          </a:p>
          <a:p>
            <a:pPr marL="0" indent="0">
              <a:buNone/>
            </a:pPr>
            <a:endParaRPr lang="en-US" sz="1600" baseline="30000" dirty="0" smtClean="0"/>
          </a:p>
          <a:p>
            <a:pPr marL="0" indent="0">
              <a:buNone/>
            </a:pPr>
            <a:r>
              <a:rPr lang="en-US" sz="1600" baseline="30000" dirty="0" smtClean="0"/>
              <a:t>*</a:t>
            </a:r>
            <a:r>
              <a:rPr lang="en-US" sz="1600" dirty="0" smtClean="0"/>
              <a:t>Does not include data in HTGT2 that is not included in LIMS2</a:t>
            </a:r>
          </a:p>
        </p:txBody>
      </p:sp>
    </p:spTree>
    <p:extLst>
      <p:ext uri="{BB962C8B-B14F-4D97-AF65-F5344CB8AC3E}">
        <p14:creationId xmlns:p14="http://schemas.microsoft.com/office/powerpoint/2010/main" val="1295259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looks to LIMS2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8560" b="7075"/>
          <a:stretch/>
        </p:blipFill>
        <p:spPr>
          <a:xfrm>
            <a:off x="0" y="2126832"/>
            <a:ext cx="9144000" cy="389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40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simpler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873" t="9182" r="19831"/>
          <a:stretch/>
        </p:blipFill>
        <p:spPr>
          <a:xfrm>
            <a:off x="1744909" y="1516803"/>
            <a:ext cx="5513503" cy="507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042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340" b="18067"/>
          <a:stretch/>
        </p:blipFill>
        <p:spPr>
          <a:xfrm>
            <a:off x="152400" y="1444532"/>
            <a:ext cx="8835307" cy="497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331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WGE -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Originally a Dancer app</a:t>
            </a:r>
          </a:p>
          <a:p>
            <a:r>
              <a:rPr lang="en-US" dirty="0" smtClean="0"/>
              <a:t>Now a Perl/Catalyst/</a:t>
            </a:r>
            <a:r>
              <a:rPr lang="en-US" dirty="0" err="1" smtClean="0"/>
              <a:t>DBIx</a:t>
            </a:r>
            <a:r>
              <a:rPr lang="en-US" dirty="0" smtClean="0"/>
              <a:t>::Class/</a:t>
            </a:r>
            <a:r>
              <a:rPr lang="en-US" dirty="0" err="1" smtClean="0"/>
              <a:t>PostgreSQL</a:t>
            </a:r>
            <a:r>
              <a:rPr lang="en-US" dirty="0" smtClean="0"/>
              <a:t> app</a:t>
            </a:r>
          </a:p>
          <a:p>
            <a:r>
              <a:rPr lang="en-US" dirty="0" smtClean="0"/>
              <a:t>Genome browser interface to a database of CRISPR sites in the Human and Mouse genomes (novel!)</a:t>
            </a:r>
          </a:p>
          <a:p>
            <a:r>
              <a:rPr lang="en-US" dirty="0" smtClean="0"/>
              <a:t>Uses an in memory index served by separate server</a:t>
            </a:r>
          </a:p>
          <a:p>
            <a:r>
              <a:rPr lang="en-US" dirty="0" smtClean="0"/>
              <a:t>Off-targets are calculated and stored</a:t>
            </a:r>
          </a:p>
          <a:p>
            <a:pPr lvl="1"/>
            <a:r>
              <a:rPr lang="en-US" dirty="0" smtClean="0"/>
              <a:t>Mouse and Human </a:t>
            </a:r>
            <a:r>
              <a:rPr lang="en-US" dirty="0" err="1" smtClean="0"/>
              <a:t>exomes</a:t>
            </a:r>
            <a:r>
              <a:rPr lang="en-US" dirty="0" smtClean="0"/>
              <a:t> (+ 200 </a:t>
            </a:r>
            <a:r>
              <a:rPr lang="en-US" dirty="0" err="1" smtClean="0"/>
              <a:t>bp</a:t>
            </a:r>
            <a:r>
              <a:rPr lang="en-US" dirty="0" smtClean="0"/>
              <a:t> flank)</a:t>
            </a:r>
          </a:p>
          <a:p>
            <a:pPr lvl="1"/>
            <a:r>
              <a:rPr lang="en-US" dirty="0" smtClean="0"/>
              <a:t>batch mode or via genome browser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743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What are we trying to achieve with our systems?</a:t>
            </a:r>
          </a:p>
          <a:p>
            <a:r>
              <a:rPr lang="en-US" dirty="0" smtClean="0"/>
              <a:t>Overall landscape of systems</a:t>
            </a:r>
          </a:p>
          <a:p>
            <a:r>
              <a:rPr lang="en-US" dirty="0" smtClean="0"/>
              <a:t>HTGT – legacy but still used</a:t>
            </a:r>
          </a:p>
          <a:p>
            <a:r>
              <a:rPr lang="en-US" dirty="0" smtClean="0"/>
              <a:t>LIMS2 – the current LIMS still actively developed</a:t>
            </a:r>
          </a:p>
          <a:p>
            <a:r>
              <a:rPr lang="en-US" dirty="0" smtClean="0"/>
              <a:t>WGE – a research tool for CRISPR genome editing</a:t>
            </a:r>
          </a:p>
          <a:p>
            <a:r>
              <a:rPr lang="en-US" dirty="0" smtClean="0"/>
              <a:t>Documentation</a:t>
            </a:r>
          </a:p>
          <a:p>
            <a:r>
              <a:rPr lang="en-US" dirty="0" smtClean="0"/>
              <a:t>Future plans</a:t>
            </a:r>
          </a:p>
          <a:p>
            <a:r>
              <a:rPr lang="en-US" dirty="0" smtClean="0"/>
              <a:t>People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379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WGE </a:t>
            </a:r>
            <a:r>
              <a:rPr lang="en-US" dirty="0" err="1" smtClean="0"/>
              <a:t>Genoverse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Genome Browser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109" t="9340" r="4484" b="5449"/>
          <a:stretch/>
        </p:blipFill>
        <p:spPr>
          <a:xfrm>
            <a:off x="427067" y="640567"/>
            <a:ext cx="8164484" cy="584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768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Wiki Documentation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177"/>
          <a:stretch/>
        </p:blipFill>
        <p:spPr>
          <a:xfrm>
            <a:off x="1281199" y="1632623"/>
            <a:ext cx="6886090" cy="485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154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Prepare users for the move to read-only HTGT</a:t>
            </a:r>
          </a:p>
          <a:p>
            <a:r>
              <a:rPr lang="en-US" dirty="0" smtClean="0"/>
              <a:t>Migration of LIMS2 to Ubuntu 12.04 or (preferably) 14.04</a:t>
            </a:r>
          </a:p>
          <a:p>
            <a:r>
              <a:rPr lang="en-US" dirty="0" smtClean="0"/>
              <a:t>Review of Deployment strategy for LIMS2 and WGE</a:t>
            </a:r>
          </a:p>
          <a:p>
            <a:pPr lvl="1"/>
            <a:r>
              <a:rPr lang="en-US" dirty="0" smtClean="0"/>
              <a:t>Currently bespoke</a:t>
            </a:r>
          </a:p>
          <a:p>
            <a:pPr lvl="1"/>
            <a:r>
              <a:rPr lang="en-US" dirty="0" smtClean="0"/>
              <a:t>Consideration of publicly available tools</a:t>
            </a:r>
          </a:p>
          <a:p>
            <a:pPr lvl="2"/>
            <a:r>
              <a:rPr lang="en-US" dirty="0" smtClean="0"/>
              <a:t>Puppet, Chef etc.</a:t>
            </a:r>
          </a:p>
          <a:p>
            <a:r>
              <a:rPr lang="en-US" dirty="0" smtClean="0"/>
              <a:t>Extend functions of LIMS2 as a tracking system driven by user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290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People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3859462" cy="490418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Informatics Group 2015</a:t>
            </a:r>
          </a:p>
          <a:p>
            <a:pPr lvl="1"/>
            <a:r>
              <a:rPr lang="en-US" dirty="0"/>
              <a:t>Anna </a:t>
            </a:r>
            <a:r>
              <a:rPr lang="en-US" dirty="0" err="1"/>
              <a:t>Farne</a:t>
            </a:r>
            <a:endParaRPr lang="en-US" dirty="0"/>
          </a:p>
          <a:p>
            <a:pPr lvl="1"/>
            <a:r>
              <a:rPr lang="en-US" dirty="0"/>
              <a:t>Tiago </a:t>
            </a:r>
            <a:r>
              <a:rPr lang="en-US" dirty="0" err="1" smtClean="0"/>
              <a:t>Grego</a:t>
            </a:r>
            <a:endParaRPr lang="en-US" dirty="0" smtClean="0"/>
          </a:p>
          <a:p>
            <a:pPr lvl="1"/>
            <a:r>
              <a:rPr lang="en-US" dirty="0" smtClean="0"/>
              <a:t>David Parry-Smith</a:t>
            </a:r>
            <a:endParaRPr lang="en-US" dirty="0"/>
          </a:p>
          <a:p>
            <a:pPr lvl="1"/>
            <a:r>
              <a:rPr lang="en-US" dirty="0" err="1" smtClean="0"/>
              <a:t>Saj</a:t>
            </a:r>
            <a:r>
              <a:rPr lang="en-US" dirty="0" smtClean="0"/>
              <a:t> Pereira</a:t>
            </a:r>
          </a:p>
          <a:p>
            <a:pPr marL="355600" indent="-342900"/>
            <a:r>
              <a:rPr lang="en-US" dirty="0" smtClean="0"/>
              <a:t>Ex-members</a:t>
            </a:r>
          </a:p>
          <a:p>
            <a:pPr lvl="1"/>
            <a:r>
              <a:rPr lang="en-US" dirty="0" smtClean="0"/>
              <a:t>Andrew </a:t>
            </a:r>
            <a:r>
              <a:rPr lang="en-US" dirty="0" err="1" smtClean="0"/>
              <a:t>Sparkes</a:t>
            </a:r>
            <a:endParaRPr lang="en-US" dirty="0" smtClean="0"/>
          </a:p>
          <a:p>
            <a:pPr lvl="1"/>
            <a:r>
              <a:rPr lang="en-US" dirty="0" smtClean="0"/>
              <a:t>Alex </a:t>
            </a:r>
            <a:r>
              <a:rPr lang="en-US" dirty="0" err="1" smtClean="0"/>
              <a:t>Hodgkins</a:t>
            </a:r>
            <a:endParaRPr lang="en-US" dirty="0" smtClean="0"/>
          </a:p>
          <a:p>
            <a:pPr lvl="1"/>
            <a:r>
              <a:rPr lang="en-US" dirty="0" smtClean="0"/>
              <a:t>Richard </a:t>
            </a:r>
            <a:r>
              <a:rPr lang="en-US" dirty="0" err="1" smtClean="0"/>
              <a:t>Easty</a:t>
            </a:r>
            <a:endParaRPr lang="en-US" dirty="0" smtClean="0"/>
          </a:p>
          <a:p>
            <a:pPr lvl="1"/>
            <a:r>
              <a:rPr lang="en-US" dirty="0" err="1" smtClean="0"/>
              <a:t>Vivek</a:t>
            </a:r>
            <a:r>
              <a:rPr lang="en-US" dirty="0" smtClean="0"/>
              <a:t> </a:t>
            </a:r>
            <a:r>
              <a:rPr lang="en-US" dirty="0" err="1" smtClean="0"/>
              <a:t>Iyer</a:t>
            </a:r>
            <a:endParaRPr lang="en-US" dirty="0" smtClean="0"/>
          </a:p>
          <a:p>
            <a:r>
              <a:rPr lang="en-US" dirty="0" smtClean="0"/>
              <a:t>New role – </a:t>
            </a:r>
            <a:r>
              <a:rPr lang="en-US" dirty="0" err="1" smtClean="0"/>
              <a:t>Imits</a:t>
            </a:r>
            <a:r>
              <a:rPr lang="en-US" dirty="0" smtClean="0"/>
              <a:t> lead</a:t>
            </a:r>
          </a:p>
          <a:p>
            <a:pPr lvl="1"/>
            <a:r>
              <a:rPr lang="en-US" dirty="0" smtClean="0"/>
              <a:t>Peter Matthews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728810" y="2963110"/>
            <a:ext cx="3245650" cy="18898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9250" indent="-34925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837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3650" indent="-295275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622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28800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177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892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Scientists</a:t>
            </a:r>
          </a:p>
          <a:p>
            <a:pPr lvl="1"/>
            <a:r>
              <a:rPr lang="en-US" dirty="0" smtClean="0"/>
              <a:t>Wendy </a:t>
            </a:r>
            <a:r>
              <a:rPr lang="en-US" dirty="0" err="1" smtClean="0"/>
              <a:t>Bushell</a:t>
            </a:r>
            <a:endParaRPr lang="en-US" dirty="0" smtClean="0"/>
          </a:p>
          <a:p>
            <a:pPr lvl="1"/>
            <a:r>
              <a:rPr lang="en-US" dirty="0" smtClean="0"/>
              <a:t>Barry Rosen</a:t>
            </a:r>
          </a:p>
          <a:p>
            <a:pPr lvl="1"/>
            <a:r>
              <a:rPr lang="en-US" dirty="0" smtClean="0"/>
              <a:t>Mark Thomas</a:t>
            </a:r>
          </a:p>
          <a:p>
            <a:pPr lvl="1"/>
            <a:r>
              <a:rPr lang="en-US" dirty="0" smtClean="0"/>
              <a:t>Bill </a:t>
            </a:r>
            <a:r>
              <a:rPr lang="en-US" dirty="0" err="1" smtClean="0"/>
              <a:t>Skarnes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34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499904"/>
            <a:ext cx="8042276" cy="1336956"/>
          </a:xfrm>
        </p:spPr>
        <p:txBody>
          <a:bodyPr/>
          <a:lstStyle/>
          <a:p>
            <a:r>
              <a:rPr lang="en-US" dirty="0" smtClean="0"/>
              <a:t>What are we aiming to achieve?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2023503"/>
            <a:ext cx="8042276" cy="4343400"/>
          </a:xfrm>
        </p:spPr>
        <p:txBody>
          <a:bodyPr/>
          <a:lstStyle/>
          <a:p>
            <a:r>
              <a:rPr lang="en-US" dirty="0" smtClean="0"/>
              <a:t>Tracking systems for wells that are manipulated in the lab</a:t>
            </a:r>
          </a:p>
          <a:p>
            <a:r>
              <a:rPr lang="en-US" dirty="0" smtClean="0"/>
              <a:t>Tools for reporting over those wells</a:t>
            </a:r>
          </a:p>
          <a:p>
            <a:r>
              <a:rPr lang="en-US" dirty="0" smtClean="0"/>
              <a:t>Tools for engineering designs</a:t>
            </a:r>
          </a:p>
          <a:p>
            <a:r>
              <a:rPr lang="en-US" dirty="0" smtClean="0"/>
              <a:t>Tools for designing, tracking and reporting CRISPR 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74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Landscape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161" t="9504" r="6833" b="41664"/>
          <a:stretch/>
        </p:blipFill>
        <p:spPr>
          <a:xfrm>
            <a:off x="696793" y="2213889"/>
            <a:ext cx="7687197" cy="33489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8983" y="1730655"/>
            <a:ext cx="3360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URL: </a:t>
            </a:r>
            <a:r>
              <a:rPr lang="en-US" dirty="0" err="1" smtClean="0"/>
              <a:t>www.sanger.ac.uk</a:t>
            </a:r>
            <a:r>
              <a:rPr lang="en-US" dirty="0" smtClean="0"/>
              <a:t>/</a:t>
            </a:r>
            <a:r>
              <a:rPr lang="en-US" dirty="0" err="1" smtClean="0"/>
              <a:t>htgt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116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HTGT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HTGT – High-Throughput Gene Targeting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The ‘original’ LIMS for Team87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Perl/Catalyst/DBI/</a:t>
            </a:r>
            <a:r>
              <a:rPr lang="en-US" dirty="0" err="1" smtClean="0"/>
              <a:t>DBIx</a:t>
            </a:r>
            <a:r>
              <a:rPr lang="en-US" dirty="0" smtClean="0"/>
              <a:t>::Class/Oracle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Was </a:t>
            </a:r>
            <a:r>
              <a:rPr lang="en-US" dirty="0" smtClean="0"/>
              <a:t>running on Etch (aka ancient version of </a:t>
            </a:r>
            <a:r>
              <a:rPr lang="en-US" dirty="0" err="1" smtClean="0"/>
              <a:t>Debian</a:t>
            </a:r>
            <a:r>
              <a:rPr lang="en-US" dirty="0" smtClean="0"/>
              <a:t>)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A ‘legacy’ system supporting Mouse (only)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Essentially relational ‘one well -&gt; one parent’ model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A kind of informal tree structure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526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HTGT2 – The migration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526279"/>
          </a:xfrm>
        </p:spPr>
        <p:txBody>
          <a:bodyPr>
            <a:normAutofit/>
          </a:bodyPr>
          <a:lstStyle/>
          <a:p>
            <a:r>
              <a:rPr lang="en-US" dirty="0" smtClean="0"/>
              <a:t>Removal of systems support for Etch O/S (summer 2013)</a:t>
            </a:r>
          </a:p>
          <a:p>
            <a:pPr lvl="1"/>
            <a:r>
              <a:rPr lang="en-US" dirty="0" smtClean="0"/>
              <a:t>drives effort to migrate to Ubuntu Precise (VMs)</a:t>
            </a:r>
          </a:p>
          <a:p>
            <a:pPr lvl="1"/>
            <a:r>
              <a:rPr lang="en-US" dirty="0" smtClean="0"/>
              <a:t>The painstaking task of gathering all Perl modules required:</a:t>
            </a:r>
          </a:p>
          <a:p>
            <a:pPr lvl="2"/>
            <a:r>
              <a:rPr lang="en-US" dirty="0" smtClean="0"/>
              <a:t>Local – multiple subversion repositories re-</a:t>
            </a:r>
            <a:r>
              <a:rPr lang="en-US" dirty="0" err="1" smtClean="0"/>
              <a:t>organised</a:t>
            </a:r>
            <a:r>
              <a:rPr lang="en-US" dirty="0" smtClean="0"/>
              <a:t> into handful of GIT repositories (using GIT </a:t>
            </a:r>
            <a:r>
              <a:rPr lang="en-US" dirty="0" err="1" smtClean="0"/>
              <a:t>submodules</a:t>
            </a:r>
            <a:r>
              <a:rPr lang="en-US" dirty="0" smtClean="0"/>
              <a:t>)</a:t>
            </a:r>
          </a:p>
          <a:p>
            <a:pPr lvl="3"/>
            <a:r>
              <a:rPr lang="en-US" dirty="0" err="1"/>
              <a:t>h</a:t>
            </a:r>
            <a:r>
              <a:rPr lang="en-US" dirty="0" err="1" smtClean="0"/>
              <a:t>tgt</a:t>
            </a:r>
            <a:r>
              <a:rPr lang="en-US" dirty="0" smtClean="0"/>
              <a:t>-root</a:t>
            </a:r>
          </a:p>
          <a:p>
            <a:pPr lvl="3"/>
            <a:r>
              <a:rPr lang="en-US" dirty="0" err="1"/>
              <a:t>h</a:t>
            </a:r>
            <a:r>
              <a:rPr lang="en-US" dirty="0" err="1" smtClean="0"/>
              <a:t>tgt</a:t>
            </a:r>
            <a:r>
              <a:rPr lang="en-US" dirty="0" smtClean="0"/>
              <a:t>-batch</a:t>
            </a:r>
          </a:p>
          <a:p>
            <a:pPr lvl="3"/>
            <a:r>
              <a:rPr lang="en-US" dirty="0" err="1"/>
              <a:t>h</a:t>
            </a:r>
            <a:r>
              <a:rPr lang="en-US" dirty="0" err="1" smtClean="0"/>
              <a:t>tgt</a:t>
            </a:r>
            <a:r>
              <a:rPr lang="en-US" dirty="0" smtClean="0"/>
              <a:t>-app</a:t>
            </a:r>
          </a:p>
          <a:p>
            <a:pPr lvl="2"/>
            <a:r>
              <a:rPr lang="en-US" dirty="0" smtClean="0"/>
              <a:t>CPAN modules for </a:t>
            </a:r>
            <a:r>
              <a:rPr lang="en-US" dirty="0"/>
              <a:t>P</a:t>
            </a:r>
            <a:r>
              <a:rPr lang="en-US" dirty="0" smtClean="0"/>
              <a:t>erl 5.14.4 </a:t>
            </a:r>
            <a:r>
              <a:rPr lang="en-US" dirty="0" smtClean="0"/>
              <a:t>…</a:t>
            </a:r>
          </a:p>
          <a:p>
            <a:pPr lvl="2"/>
            <a:r>
              <a:rPr lang="en-US" dirty="0"/>
              <a:t>Catalyst </a:t>
            </a:r>
            <a:r>
              <a:rPr lang="en-US" dirty="0" smtClean="0"/>
              <a:t>5.90042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769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312112"/>
            <a:ext cx="8042276" cy="990257"/>
          </a:xfrm>
        </p:spPr>
        <p:txBody>
          <a:bodyPr/>
          <a:lstStyle/>
          <a:p>
            <a:r>
              <a:rPr lang="en-US" dirty="0" smtClean="0"/>
              <a:t>HTGT2 code repo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306" t="17323" r="35597" b="12474"/>
          <a:stretch/>
        </p:blipFill>
        <p:spPr>
          <a:xfrm>
            <a:off x="1615431" y="1312693"/>
            <a:ext cx="5921755" cy="556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225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LIMS2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Supports:</a:t>
            </a:r>
          </a:p>
          <a:p>
            <a:pPr lvl="1"/>
            <a:r>
              <a:rPr lang="en-US" dirty="0" smtClean="0"/>
              <a:t>both Human and Mouse species</a:t>
            </a:r>
          </a:p>
          <a:p>
            <a:pPr lvl="1"/>
            <a:r>
              <a:rPr lang="en-US" dirty="0" smtClean="0"/>
              <a:t>Gibson Designs</a:t>
            </a:r>
          </a:p>
          <a:p>
            <a:pPr lvl="1"/>
            <a:r>
              <a:rPr lang="en-US" dirty="0" smtClean="0"/>
              <a:t>CRISPR/Cas9 support</a:t>
            </a:r>
          </a:p>
          <a:p>
            <a:r>
              <a:rPr lang="en-US" dirty="0" smtClean="0"/>
              <a:t>Runs on Ubuntu 10.04 (Lucid lynx)</a:t>
            </a:r>
          </a:p>
          <a:p>
            <a:pPr lvl="1"/>
            <a:r>
              <a:rPr lang="en-US" dirty="0" smtClean="0"/>
              <a:t>Perl 5.10.1 (…old!)</a:t>
            </a:r>
          </a:p>
          <a:p>
            <a:pPr lvl="1"/>
            <a:r>
              <a:rPr lang="en-US" dirty="0" smtClean="0"/>
              <a:t>Catalyst/</a:t>
            </a:r>
            <a:r>
              <a:rPr lang="en-US" dirty="0" err="1" smtClean="0"/>
              <a:t>DBIx</a:t>
            </a:r>
            <a:r>
              <a:rPr lang="en-US" dirty="0" smtClean="0"/>
              <a:t>::Class/</a:t>
            </a:r>
            <a:r>
              <a:rPr lang="en-US" dirty="0" err="1" smtClean="0"/>
              <a:t>PostgreSQL</a:t>
            </a:r>
            <a:endParaRPr lang="en-US" dirty="0" smtClean="0"/>
          </a:p>
          <a:p>
            <a:pPr lvl="2"/>
            <a:r>
              <a:rPr lang="en-US" dirty="0" smtClean="0"/>
              <a:t>Catalyst 5.90011</a:t>
            </a:r>
          </a:p>
          <a:p>
            <a:pPr lvl="1"/>
            <a:r>
              <a:rPr lang="en-US" dirty="0" smtClean="0"/>
              <a:t>More use of JavaScript</a:t>
            </a:r>
            <a:endParaRPr lang="en-US" dirty="0"/>
          </a:p>
          <a:p>
            <a:pPr lvl="1"/>
            <a:r>
              <a:rPr lang="en-US" dirty="0" err="1" smtClean="0"/>
              <a:t>ExtJS</a:t>
            </a:r>
            <a:r>
              <a:rPr lang="en-US" dirty="0" smtClean="0"/>
              <a:t> for flexible table widget</a:t>
            </a:r>
          </a:p>
          <a:p>
            <a:pPr lvl="1"/>
            <a:r>
              <a:rPr lang="en-US" dirty="0" err="1" smtClean="0"/>
              <a:t>Genoverse</a:t>
            </a:r>
            <a:r>
              <a:rPr lang="en-US" dirty="0" smtClean="0"/>
              <a:t> genome browser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5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LIMS2 -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71556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well can have … multiple parent wells!</a:t>
            </a:r>
          </a:p>
          <a:p>
            <a:r>
              <a:rPr lang="en-US" dirty="0" smtClean="0"/>
              <a:t>Re-arrays, extensive parameter validation</a:t>
            </a:r>
          </a:p>
          <a:p>
            <a:r>
              <a:rPr lang="en-US" dirty="0" smtClean="0"/>
              <a:t>Access the DB through the model.</a:t>
            </a:r>
          </a:p>
          <a:p>
            <a:pPr lvl="1"/>
            <a:r>
              <a:rPr lang="en-US" dirty="0" smtClean="0"/>
              <a:t>Thin controller/fat model.</a:t>
            </a:r>
          </a:p>
          <a:p>
            <a:r>
              <a:rPr lang="en-US" dirty="0" smtClean="0"/>
              <a:t>Shares QC system with HTGT2</a:t>
            </a:r>
          </a:p>
          <a:p>
            <a:pPr lvl="1"/>
            <a:r>
              <a:rPr lang="en-US" dirty="0" smtClean="0"/>
              <a:t>For Farm3 submission</a:t>
            </a:r>
          </a:p>
          <a:p>
            <a:r>
              <a:rPr lang="en-US" dirty="0" smtClean="0"/>
              <a:t>Directed Acyclic Graph</a:t>
            </a:r>
            <a:endParaRPr lang="en-US" dirty="0"/>
          </a:p>
          <a:p>
            <a:r>
              <a:rPr lang="en-US" dirty="0" smtClean="0"/>
              <a:t>Graph Support is limited in </a:t>
            </a:r>
            <a:r>
              <a:rPr lang="en-US" dirty="0" err="1" smtClean="0"/>
              <a:t>DBIx</a:t>
            </a:r>
            <a:r>
              <a:rPr lang="en-US" dirty="0" smtClean="0"/>
              <a:t>::Class and ANSI SQL</a:t>
            </a:r>
          </a:p>
          <a:p>
            <a:pPr lvl="1"/>
            <a:r>
              <a:rPr lang="en-US" dirty="0" smtClean="0"/>
              <a:t>‘WITH RECURSIVE’ required in </a:t>
            </a:r>
            <a:r>
              <a:rPr lang="en-US" dirty="0" err="1" smtClean="0"/>
              <a:t>PostgreSQL</a:t>
            </a:r>
            <a:r>
              <a:rPr lang="en-US" dirty="0" smtClean="0"/>
              <a:t> to permit searching across the graph</a:t>
            </a:r>
          </a:p>
          <a:p>
            <a:pPr lvl="2"/>
            <a:r>
              <a:rPr lang="en-US" dirty="0" smtClean="0"/>
              <a:t>No support in </a:t>
            </a:r>
            <a:r>
              <a:rPr lang="en-US" dirty="0" err="1" smtClean="0"/>
              <a:t>DBIx</a:t>
            </a:r>
            <a:r>
              <a:rPr lang="en-US" dirty="0" smtClean="0"/>
              <a:t>::Class … yet</a:t>
            </a:r>
          </a:p>
          <a:p>
            <a:pPr lvl="2"/>
            <a:r>
              <a:rPr lang="en-US" dirty="0" smtClean="0"/>
              <a:t>Required for fast reporting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424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1542</TotalTime>
  <Words>648</Words>
  <Application>Microsoft Macintosh PowerPoint</Application>
  <PresentationFormat>On-screen Show (4:3)</PresentationFormat>
  <Paragraphs>123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Breeze</vt:lpstr>
      <vt:lpstr>Stem Cell Engineering Informatics in 2015</vt:lpstr>
      <vt:lpstr>Talk Outline</vt:lpstr>
      <vt:lpstr>What are we aiming to achieve?</vt:lpstr>
      <vt:lpstr>The Landscape</vt:lpstr>
      <vt:lpstr>HTGT</vt:lpstr>
      <vt:lpstr>HTGT2 – The migration</vt:lpstr>
      <vt:lpstr>HTGT2 code repo</vt:lpstr>
      <vt:lpstr>LIMS2</vt:lpstr>
      <vt:lpstr>LIMS2 - architecture</vt:lpstr>
      <vt:lpstr>Recent features</vt:lpstr>
      <vt:lpstr>LIMS2 Public Access</vt:lpstr>
      <vt:lpstr>Drill down …</vt:lpstr>
      <vt:lpstr>… and fine detail</vt:lpstr>
      <vt:lpstr>CRISPR QC Trace Viewer</vt:lpstr>
      <vt:lpstr>How much data?</vt:lpstr>
      <vt:lpstr>How it looks to LIMS2</vt:lpstr>
      <vt:lpstr>A simpler example</vt:lpstr>
      <vt:lpstr>WGE</vt:lpstr>
      <vt:lpstr>WGE - Implementation</vt:lpstr>
      <vt:lpstr>WGE Genoverse Genome Browser</vt:lpstr>
      <vt:lpstr>Wiki Documentation</vt:lpstr>
      <vt:lpstr>Future Plans</vt:lpstr>
      <vt:lpstr>People</vt:lpstr>
    </vt:vector>
  </TitlesOfParts>
  <Company>wtsi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Stem Cell Engineering Informatics in 2015</dc:title>
  <dc:creator>David Parry-Smith</dc:creator>
  <cp:lastModifiedBy>David Parry-Smith</cp:lastModifiedBy>
  <cp:revision>52</cp:revision>
  <dcterms:created xsi:type="dcterms:W3CDTF">2015-03-09T10:42:09Z</dcterms:created>
  <dcterms:modified xsi:type="dcterms:W3CDTF">2015-03-20T12:23:17Z</dcterms:modified>
</cp:coreProperties>
</file>

<file path=docProps/thumbnail.jpeg>
</file>